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6" r:id="rId5"/>
    <p:sldId id="256" r:id="rId6"/>
    <p:sldId id="257" r:id="rId7"/>
    <p:sldId id="258" r:id="rId8"/>
    <p:sldId id="259" r:id="rId9"/>
    <p:sldId id="273" r:id="rId10"/>
    <p:sldId id="274" r:id="rId11"/>
    <p:sldId id="288" r:id="rId12"/>
    <p:sldId id="280" r:id="rId13"/>
    <p:sldId id="281" r:id="rId14"/>
    <p:sldId id="275" r:id="rId15"/>
    <p:sldId id="276" r:id="rId16"/>
    <p:sldId id="277" r:id="rId17"/>
    <p:sldId id="279" r:id="rId18"/>
    <p:sldId id="270" r:id="rId19"/>
    <p:sldId id="283" r:id="rId20"/>
    <p:sldId id="282" r:id="rId21"/>
    <p:sldId id="284" r:id="rId22"/>
    <p:sldId id="285" r:id="rId23"/>
    <p:sldId id="286" r:id="rId24"/>
    <p:sldId id="287" r:id="rId25"/>
    <p:sldId id="289" r:id="rId26"/>
    <p:sldId id="271" r:id="rId27"/>
    <p:sldId id="269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274" autoAdjust="0"/>
  </p:normalViewPr>
  <p:slideViewPr>
    <p:cSldViewPr snapToGrid="0" showGuides="1">
      <p:cViewPr varScale="1">
        <p:scale>
          <a:sx n="113" d="100"/>
          <a:sy n="113" d="100"/>
        </p:scale>
        <p:origin x="552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17.07.2020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17.07.2020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91" y="1111457"/>
            <a:ext cx="5690680" cy="1517356"/>
          </a:xfrm>
        </p:spPr>
        <p:txBody>
          <a:bodyPr/>
          <a:lstStyle/>
          <a:p>
            <a:r>
              <a:rPr lang="en-US" dirty="0"/>
              <a:t>TELCO CUSTOMER CHURN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</a:t>
            </a:r>
            <a:r>
              <a:rPr lang="en-MY" dirty="0"/>
              <a:t>ATA SCIENCE BOOTCAMP DEMO DAY (18 July 2020)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259" y="5096662"/>
            <a:ext cx="4367531" cy="1517356"/>
          </a:xfrm>
        </p:spPr>
        <p:txBody>
          <a:bodyPr/>
          <a:lstStyle/>
          <a:p>
            <a:r>
              <a:rPr lang="en-US" sz="2400" b="1" dirty="0"/>
              <a:t>Tung Fu Wei @ Forward School (March 2020 Cohort)</a:t>
            </a:r>
          </a:p>
          <a:p>
            <a:endParaRPr lang="ru-RU" sz="2400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(6)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857621"/>
            <a:ext cx="10515599" cy="701675"/>
          </a:xfrm>
        </p:spPr>
        <p:txBody>
          <a:bodyPr/>
          <a:lstStyle/>
          <a:p>
            <a:r>
              <a:rPr lang="en-US" dirty="0"/>
              <a:t>Features: Categorical Features (</a:t>
            </a:r>
            <a:r>
              <a:rPr lang="en-MY" dirty="0"/>
              <a:t>significant)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87A20D9-7D50-4D6B-8109-98ADCD852521}"/>
              </a:ext>
            </a:extLst>
          </p:cNvPr>
          <p:cNvSpPr txBox="1">
            <a:spLocks/>
          </p:cNvSpPr>
          <p:nvPr/>
        </p:nvSpPr>
        <p:spPr>
          <a:xfrm>
            <a:off x="3058160" y="8045450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95DF069-9023-40F2-AF09-0D150E7DBE26}"/>
              </a:ext>
            </a:extLst>
          </p:cNvPr>
          <p:cNvSpPr txBox="1">
            <a:spLocks/>
          </p:cNvSpPr>
          <p:nvPr/>
        </p:nvSpPr>
        <p:spPr>
          <a:xfrm>
            <a:off x="2145425" y="2625211"/>
            <a:ext cx="2447596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Payment Method</a:t>
            </a:r>
            <a:endParaRPr lang="ru-RU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9F77117-A9F0-4936-A17A-3D487078AA05}"/>
              </a:ext>
            </a:extLst>
          </p:cNvPr>
          <p:cNvSpPr txBox="1">
            <a:spLocks/>
          </p:cNvSpPr>
          <p:nvPr/>
        </p:nvSpPr>
        <p:spPr>
          <a:xfrm>
            <a:off x="8116039" y="2625211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Contract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1298F15-3114-4707-9703-2F38EA5457F3}"/>
              </a:ext>
            </a:extLst>
          </p:cNvPr>
          <p:cNvSpPr txBox="1">
            <a:spLocks/>
          </p:cNvSpPr>
          <p:nvPr/>
        </p:nvSpPr>
        <p:spPr>
          <a:xfrm>
            <a:off x="4845271" y="2625211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Paperless Billing</a:t>
            </a:r>
            <a:endParaRPr lang="ru-R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B33775-6072-5B42-B310-E694F50CD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1" y="5723682"/>
            <a:ext cx="1375055" cy="592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84A0F8-F6D8-B547-A570-E79AC9CA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75" y="2919757"/>
            <a:ext cx="8153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15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Analysis(7)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857621"/>
            <a:ext cx="10515599" cy="701675"/>
          </a:xfrm>
        </p:spPr>
        <p:txBody>
          <a:bodyPr/>
          <a:lstStyle/>
          <a:p>
            <a:r>
              <a:rPr lang="en-US" dirty="0"/>
              <a:t>Features: Numerical Features 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6636" y="2376733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Hist Plot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76A909-758A-7246-A522-F56566E96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1" y="2741858"/>
            <a:ext cx="12192000" cy="2565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7466F-B174-C446-9AF0-6BD029C4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1" y="5723682"/>
            <a:ext cx="1375055" cy="5920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289B10-596C-6146-9D96-EADE7A2E912E}"/>
              </a:ext>
            </a:extLst>
          </p:cNvPr>
          <p:cNvCxnSpPr>
            <a:cxnSpLocks/>
          </p:cNvCxnSpPr>
          <p:nvPr/>
        </p:nvCxnSpPr>
        <p:spPr>
          <a:xfrm>
            <a:off x="5905500" y="3086100"/>
            <a:ext cx="0" cy="2221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791929-9753-F847-8196-B96613E91708}"/>
              </a:ext>
            </a:extLst>
          </p:cNvPr>
          <p:cNvCxnSpPr>
            <a:cxnSpLocks/>
          </p:cNvCxnSpPr>
          <p:nvPr/>
        </p:nvCxnSpPr>
        <p:spPr>
          <a:xfrm>
            <a:off x="5651500" y="3086100"/>
            <a:ext cx="0" cy="2221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6893D4-C272-1248-BA17-08D14EBEB4CE}"/>
              </a:ext>
            </a:extLst>
          </p:cNvPr>
          <p:cNvCxnSpPr>
            <a:cxnSpLocks/>
          </p:cNvCxnSpPr>
          <p:nvPr/>
        </p:nvCxnSpPr>
        <p:spPr>
          <a:xfrm>
            <a:off x="8953500" y="2946400"/>
            <a:ext cx="0" cy="2221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A58F8C-219B-8740-88D5-7B63249DE21D}"/>
              </a:ext>
            </a:extLst>
          </p:cNvPr>
          <p:cNvCxnSpPr>
            <a:cxnSpLocks/>
          </p:cNvCxnSpPr>
          <p:nvPr/>
        </p:nvCxnSpPr>
        <p:spPr>
          <a:xfrm>
            <a:off x="11137900" y="2946400"/>
            <a:ext cx="0" cy="2221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2643E6-FB5D-5B45-A129-C96E87AFF15D}"/>
              </a:ext>
            </a:extLst>
          </p:cNvPr>
          <p:cNvCxnSpPr>
            <a:cxnSpLocks/>
          </p:cNvCxnSpPr>
          <p:nvPr/>
        </p:nvCxnSpPr>
        <p:spPr>
          <a:xfrm>
            <a:off x="1905000" y="2946400"/>
            <a:ext cx="0" cy="22210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187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Analysis(8)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857621"/>
            <a:ext cx="10515599" cy="701675"/>
          </a:xfrm>
        </p:spPr>
        <p:txBody>
          <a:bodyPr/>
          <a:lstStyle/>
          <a:p>
            <a:r>
              <a:rPr lang="en-US" dirty="0"/>
              <a:t>Features: Numerical Features 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0149" y="2228698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Pair Plot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008350" y="2255404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Heat Map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BE72FD-845B-FE41-B364-ADD04A98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08" y="2561926"/>
            <a:ext cx="5022915" cy="2699503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D2E3838F-5DAE-D848-AB30-CDE6FBC6F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0"/>
          <a:stretch/>
        </p:blipFill>
        <p:spPr>
          <a:xfrm>
            <a:off x="346182" y="2559296"/>
            <a:ext cx="6358856" cy="4020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94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17389" y="2961362"/>
            <a:ext cx="5251449" cy="935275"/>
          </a:xfrm>
        </p:spPr>
        <p:txBody>
          <a:bodyPr/>
          <a:lstStyle/>
          <a:p>
            <a:pPr algn="l"/>
            <a:r>
              <a:rPr lang="en-US" sz="1400" dirty="0"/>
              <a:t>#</a:t>
            </a:r>
            <a:r>
              <a:rPr lang="en-US" sz="1400" dirty="0" err="1"/>
              <a:t>OneHotEncoder-Catergorical</a:t>
            </a:r>
            <a:r>
              <a:rPr lang="en-US" sz="1400" dirty="0"/>
              <a:t> Features</a:t>
            </a:r>
          </a:p>
          <a:p>
            <a:pPr algn="l"/>
            <a:r>
              <a:rPr lang="en-US" sz="1400" dirty="0"/>
              <a:t>#</a:t>
            </a:r>
            <a:r>
              <a:rPr lang="en-US" sz="1400" dirty="0" err="1"/>
              <a:t>MinMaxscaler</a:t>
            </a:r>
            <a:r>
              <a:rPr lang="en-US" sz="1400" dirty="0"/>
              <a:t> -Numerical Features</a:t>
            </a:r>
          </a:p>
          <a:p>
            <a:pPr algn="l"/>
            <a:r>
              <a:rPr lang="en-US" sz="1400" dirty="0"/>
              <a:t>#</a:t>
            </a:r>
            <a:r>
              <a:rPr lang="en-US" sz="1400" dirty="0" err="1"/>
              <a:t>train_test_split</a:t>
            </a:r>
            <a:r>
              <a:rPr lang="en-US" sz="1400" dirty="0"/>
              <a:t>(</a:t>
            </a:r>
            <a:r>
              <a:rPr lang="en-US" sz="1400" dirty="0" err="1"/>
              <a:t>test_size</a:t>
            </a:r>
            <a:r>
              <a:rPr lang="en-US" sz="1400" dirty="0"/>
              <a:t>=0.3 , </a:t>
            </a:r>
            <a:r>
              <a:rPr lang="en-US" sz="1400" dirty="0" err="1"/>
              <a:t>random_state</a:t>
            </a:r>
            <a:r>
              <a:rPr lang="en-US" sz="1400" dirty="0"/>
              <a:t>=42)</a:t>
            </a:r>
            <a:endParaRPr lang="ru-RU" sz="1400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220A984-08EB-3E4B-AB4E-72A56CB3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/>
          <a:lstStyle/>
          <a:p>
            <a:r>
              <a:rPr lang="en-US" dirty="0"/>
              <a:t>12</a:t>
            </a:r>
            <a:endParaRPr lang="ru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F1580-B5D8-F941-AC47-7E18A98C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70" y="1792717"/>
            <a:ext cx="7121020" cy="4937121"/>
          </a:xfrm>
          <a:prstGeom prst="rect">
            <a:avLst/>
          </a:prstGeom>
        </p:spPr>
      </p:pic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64363DB7-D399-1E4B-90CF-B9C439E65600}"/>
              </a:ext>
            </a:extLst>
          </p:cNvPr>
          <p:cNvSpPr/>
          <p:nvPr/>
        </p:nvSpPr>
        <p:spPr>
          <a:xfrm>
            <a:off x="7556790" y="4261277"/>
            <a:ext cx="4438840" cy="1479222"/>
          </a:xfrm>
          <a:prstGeom prst="wedgeRectCallout">
            <a:avLst>
              <a:gd name="adj1" fmla="val -65949"/>
              <a:gd name="adj2" fmla="val -67607"/>
            </a:avLst>
          </a:prstGeom>
          <a:solidFill>
            <a:schemeClr val="accent5">
              <a:lumMod val="60000"/>
              <a:lumOff val="40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b="1" dirty="0"/>
              <a:t>1.InternetService_Fiber optic</a:t>
            </a:r>
          </a:p>
          <a:p>
            <a:pPr algn="l"/>
            <a:r>
              <a:rPr lang="en-US" b="1" dirty="0"/>
              <a:t>2.PaymentMethod_Electronic check</a:t>
            </a:r>
          </a:p>
          <a:p>
            <a:pPr algn="l"/>
            <a:r>
              <a:rPr lang="en-US" b="1" dirty="0"/>
              <a:t>3.Tenure</a:t>
            </a:r>
          </a:p>
          <a:p>
            <a:pPr algn="l"/>
            <a:r>
              <a:rPr lang="en-US" b="1" dirty="0"/>
              <a:t>4.Contract_Two year</a:t>
            </a:r>
          </a:p>
        </p:txBody>
      </p:sp>
    </p:spTree>
    <p:extLst>
      <p:ext uri="{BB962C8B-B14F-4D97-AF65-F5344CB8AC3E}">
        <p14:creationId xmlns:p14="http://schemas.microsoft.com/office/powerpoint/2010/main" val="103621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857622"/>
            <a:ext cx="10515599" cy="927524"/>
          </a:xfrm>
        </p:spPr>
        <p:txBody>
          <a:bodyPr/>
          <a:lstStyle/>
          <a:p>
            <a:r>
              <a:rPr lang="en-US" dirty="0"/>
              <a:t>#from </a:t>
            </a:r>
            <a:r>
              <a:rPr lang="en-US" dirty="0" err="1"/>
              <a:t>imblearn.over_sampling</a:t>
            </a:r>
            <a:r>
              <a:rPr lang="en-US" dirty="0"/>
              <a:t> import SMOTE </a:t>
            </a:r>
          </a:p>
          <a:p>
            <a:r>
              <a:rPr lang="en-US" dirty="0"/>
              <a:t>#from </a:t>
            </a:r>
            <a:r>
              <a:rPr lang="en-US" dirty="0" err="1"/>
              <a:t>imblearn.under_sampling</a:t>
            </a:r>
            <a:r>
              <a:rPr lang="en-US" dirty="0"/>
              <a:t> import </a:t>
            </a:r>
            <a:r>
              <a:rPr lang="en-US" dirty="0" err="1"/>
              <a:t>NearMiss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713" y="3155156"/>
            <a:ext cx="1736981" cy="365125"/>
          </a:xfrm>
        </p:spPr>
        <p:txBody>
          <a:bodyPr>
            <a:normAutofit/>
          </a:bodyPr>
          <a:lstStyle/>
          <a:p>
            <a:r>
              <a:rPr lang="en-US" sz="1900" dirty="0"/>
              <a:t>Train Data</a:t>
            </a:r>
            <a:endParaRPr lang="ru-RU" sz="19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7713" y="4187140"/>
            <a:ext cx="5257998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Train Data (SMOTE) - Up sampling(Minority)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24B6E01-039D-4A28-B68D-C58BA9C6A254}"/>
              </a:ext>
            </a:extLst>
          </p:cNvPr>
          <p:cNvSpPr txBox="1">
            <a:spLocks/>
          </p:cNvSpPr>
          <p:nvPr/>
        </p:nvSpPr>
        <p:spPr>
          <a:xfrm>
            <a:off x="477713" y="5219125"/>
            <a:ext cx="580108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Data (</a:t>
            </a:r>
            <a:r>
              <a:rPr lang="en-US" dirty="0" err="1"/>
              <a:t>Near_Miss</a:t>
            </a:r>
            <a:r>
              <a:rPr lang="en-US" dirty="0"/>
              <a:t>) - Down sampling(Majority)</a:t>
            </a:r>
            <a:endParaRPr lang="ru-RU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F7D8BE-6697-B14F-9A6E-8D4A65CF1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313" y="4031939"/>
            <a:ext cx="4025900" cy="1187186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5FF59-C4C5-F74E-9101-E8A55E930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877" y="2826061"/>
            <a:ext cx="4025900" cy="114627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78FCBD-C328-8D4E-9281-B7955DB7D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570" y="5278732"/>
            <a:ext cx="4025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00250"/>
            <a:ext cx="3867150" cy="9059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Comparison between Algorithm</a:t>
            </a:r>
            <a:endParaRPr lang="ru-RU" sz="3200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394192726"/>
              </p:ext>
            </p:extLst>
          </p:nvPr>
        </p:nvGraphicFramePr>
        <p:xfrm>
          <a:off x="4183902" y="891989"/>
          <a:ext cx="7329225" cy="482092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15776">
                  <a:extLst>
                    <a:ext uri="{9D8B030D-6E8A-4147-A177-3AD203B41FA5}">
                      <a16:colId xmlns:a16="http://schemas.microsoft.com/office/drawing/2014/main" val="2147373159"/>
                    </a:ext>
                  </a:extLst>
                </a:gridCol>
                <a:gridCol w="2307748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468567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468567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468567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No.</a:t>
                      </a:r>
                      <a:endParaRPr lang="ru-RU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Algorithm /Accuracy</a:t>
                      </a:r>
                      <a:endParaRPr lang="ru-RU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Imbalanced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SMOTE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Near_Miss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/>
                        <a:t>1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  <a:endParaRPr lang="ru-RU" sz="12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0.802110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0.763150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0.590746 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noProof="0" dirty="0"/>
                        <a:t>2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XGBClassifier</a:t>
                      </a:r>
                      <a:endParaRPr lang="ru-RU" sz="1200" b="1" i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/>
                        <a:t>0.791747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00B050"/>
                          </a:solidFill>
                        </a:rPr>
                        <a:t>0.846328</a:t>
                      </a:r>
                      <a:endParaRPr lang="ru-RU" sz="1200" i="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0.574626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noProof="0" dirty="0"/>
                        <a:t>3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KNeighborsClassifier</a:t>
                      </a:r>
                      <a:endParaRPr lang="ru-RU" sz="1200" b="1" i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/>
                        <a:t>0.765741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00B050"/>
                          </a:solidFill>
                        </a:rPr>
                        <a:t>0.789745</a:t>
                      </a:r>
                      <a:endParaRPr lang="ru-RU" sz="1200" i="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0.513467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noProof="0" dirty="0"/>
                        <a:t>4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DecisionTreeClassifier</a:t>
                      </a:r>
                      <a:endParaRPr lang="ru-RU" sz="1200" b="1" i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/>
                        <a:t>0.739123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00B050"/>
                          </a:solidFill>
                        </a:rPr>
                        <a:t>0.781842</a:t>
                      </a:r>
                      <a:endParaRPr lang="ru-RU" sz="1200" i="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0.536763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noProof="0" dirty="0"/>
                        <a:t>5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RandomForestClassifier</a:t>
                      </a:r>
                      <a:endParaRPr lang="ru-RU" sz="1200" b="1" i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/>
                        <a:t>0.797847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00B050"/>
                          </a:solidFill>
                        </a:rPr>
                        <a:t>0.853513</a:t>
                      </a:r>
                      <a:endParaRPr lang="ru-RU" sz="1200" i="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0.553232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noProof="0" dirty="0"/>
                        <a:t>6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GradientBoostingClassifier</a:t>
                      </a:r>
                      <a:endParaRPr lang="ru-RU" sz="1200" b="1" i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/>
                        <a:t>0.803537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00B050"/>
                          </a:solidFill>
                        </a:rPr>
                        <a:t>0.838160</a:t>
                      </a:r>
                      <a:endParaRPr lang="ru-RU" sz="1200" i="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0.578506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noProof="0" dirty="0"/>
                        <a:t>7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RidgeClassifier</a:t>
                      </a:r>
                      <a:endParaRPr lang="ru-RU" sz="1200" b="1" i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/>
                        <a:t>0.799469 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0.762322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0.581962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noProof="0" dirty="0"/>
                        <a:t>8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BaggingClassifier</a:t>
                      </a:r>
                      <a:endParaRPr lang="ru-RU" sz="1200" b="1" i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/>
                        <a:t>0.779560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00B050"/>
                          </a:solidFill>
                        </a:rPr>
                        <a:t>0.822647</a:t>
                      </a:r>
                      <a:endParaRPr lang="ru-RU" sz="1200" i="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0.551612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noProof="0" dirty="0"/>
                        <a:t>9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ExtraTreeClassifier</a:t>
                      </a:r>
                      <a:endParaRPr lang="ru-RU" sz="1200" b="1" i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/>
                        <a:t>0.781999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00B050"/>
                          </a:solidFill>
                        </a:rPr>
                        <a:t>0.871222</a:t>
                      </a:r>
                      <a:endParaRPr lang="ru-RU" sz="1200" i="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0.518495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noProof="0" dirty="0"/>
                        <a:t>10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SVC</a:t>
                      </a:r>
                      <a:endParaRPr lang="ru-RU" sz="1200" b="1" i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/>
                        <a:t>0.800081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0.796501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0.535775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noProof="0" dirty="0"/>
                        <a:t>11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GaussianNB</a:t>
                      </a:r>
                      <a:endParaRPr lang="ru-RU" sz="1200" b="1" i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/>
                        <a:t>0.67309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00B050"/>
                          </a:solidFill>
                        </a:rPr>
                        <a:t>0.747822</a:t>
                      </a:r>
                      <a:endParaRPr lang="ru-RU" sz="1200" i="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0.661703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89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noProof="0" dirty="0"/>
                        <a:t>12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AdaBoostClassifier</a:t>
                      </a:r>
                      <a:endParaRPr lang="ru-RU" sz="1200" b="1" i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/>
                        <a:t>0.800486</a:t>
                      </a:r>
                      <a:endParaRPr lang="ru-RU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0.799271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MY" sz="1200" dirty="0">
                          <a:solidFill>
                            <a:srgbClr val="FF0000"/>
                          </a:solidFill>
                        </a:rPr>
                        <a:t>0.592271</a:t>
                      </a:r>
                      <a:endParaRPr lang="ru-RU" sz="1200" i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964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E43DD4FE-1D0D-4160-8B84-60EE511EB6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2900" y="3424751"/>
            <a:ext cx="4073236" cy="1054100"/>
          </a:xfrm>
        </p:spPr>
        <p:txBody>
          <a:bodyPr/>
          <a:lstStyle/>
          <a:p>
            <a:r>
              <a:rPr lang="en-US" dirty="0"/>
              <a:t>K-fold Cross Validation Technique</a:t>
            </a:r>
          </a:p>
          <a:p>
            <a:r>
              <a:rPr lang="en-US" dirty="0"/>
              <a:t>n=10</a:t>
            </a:r>
          </a:p>
          <a:p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FE22EB-8CC6-BC42-BBC8-088936166D50}"/>
              </a:ext>
            </a:extLst>
          </p:cNvPr>
          <p:cNvSpPr/>
          <p:nvPr/>
        </p:nvSpPr>
        <p:spPr>
          <a:xfrm>
            <a:off x="8749145" y="1610591"/>
            <a:ext cx="1163782" cy="389659"/>
          </a:xfrm>
          <a:prstGeom prst="ellipse">
            <a:avLst/>
          </a:prstGeom>
          <a:noFill/>
          <a:ln w="28575" cap="flat">
            <a:solidFill>
              <a:srgbClr val="92D05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AAFDB4-1B27-4643-B9C5-A2DF4385A219}"/>
              </a:ext>
            </a:extLst>
          </p:cNvPr>
          <p:cNvSpPr/>
          <p:nvPr/>
        </p:nvSpPr>
        <p:spPr>
          <a:xfrm>
            <a:off x="8749145" y="2762147"/>
            <a:ext cx="1163782" cy="389659"/>
          </a:xfrm>
          <a:prstGeom prst="ellipse">
            <a:avLst/>
          </a:prstGeom>
          <a:noFill/>
          <a:ln w="28575" cap="flat">
            <a:solidFill>
              <a:srgbClr val="92D05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B681F8-04B4-804E-8A99-2F6ED3E78952}"/>
              </a:ext>
            </a:extLst>
          </p:cNvPr>
          <p:cNvSpPr/>
          <p:nvPr/>
        </p:nvSpPr>
        <p:spPr>
          <a:xfrm>
            <a:off x="8749145" y="4237528"/>
            <a:ext cx="1163782" cy="389659"/>
          </a:xfrm>
          <a:prstGeom prst="ellipse">
            <a:avLst/>
          </a:prstGeom>
          <a:noFill/>
          <a:ln w="28575" cap="flat">
            <a:solidFill>
              <a:srgbClr val="92D05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009" y="1981200"/>
            <a:ext cx="3480955" cy="905950"/>
          </a:xfrm>
        </p:spPr>
        <p:txBody>
          <a:bodyPr>
            <a:normAutofit/>
          </a:bodyPr>
          <a:lstStyle/>
          <a:p>
            <a:r>
              <a:rPr lang="en-US" sz="2800" dirty="0" err="1"/>
              <a:t>XGBoost</a:t>
            </a:r>
            <a:br>
              <a:rPr lang="en-US" sz="2800" dirty="0"/>
            </a:br>
            <a:r>
              <a:rPr lang="en-US" sz="2800" dirty="0"/>
              <a:t>(Precision = 59%)</a:t>
            </a: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6F43BD-873F-C849-BFC6-1DB2DBB1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91" y="533400"/>
            <a:ext cx="6527800" cy="28956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34C950-2FF7-6B42-9B34-D40D72CF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471" y="3435927"/>
            <a:ext cx="6294099" cy="3131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033412-81AF-BF4B-90E0-4C539E81661D}"/>
              </a:ext>
            </a:extLst>
          </p:cNvPr>
          <p:cNvSpPr/>
          <p:nvPr/>
        </p:nvSpPr>
        <p:spPr>
          <a:xfrm>
            <a:off x="829461" y="3309119"/>
            <a:ext cx="2734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n_estimators</a:t>
            </a:r>
            <a:r>
              <a:rPr lang="en-US" b="1" dirty="0">
                <a:solidFill>
                  <a:schemeClr val="accent1"/>
                </a:solidFill>
              </a:rPr>
              <a:t> =100, </a:t>
            </a:r>
            <a:r>
              <a:rPr lang="en-US" b="1" dirty="0" err="1">
                <a:solidFill>
                  <a:schemeClr val="accent1"/>
                </a:solidFill>
              </a:rPr>
              <a:t>max_depth</a:t>
            </a:r>
            <a:r>
              <a:rPr lang="en-US" b="1" dirty="0">
                <a:solidFill>
                  <a:schemeClr val="accent1"/>
                </a:solidFill>
              </a:rPr>
              <a:t>=3, </a:t>
            </a:r>
            <a:r>
              <a:rPr lang="en-US" b="1" dirty="0" err="1">
                <a:solidFill>
                  <a:schemeClr val="accent1"/>
                </a:solidFill>
              </a:rPr>
              <a:t>random_state</a:t>
            </a:r>
            <a:r>
              <a:rPr lang="en-US" b="1" dirty="0">
                <a:solidFill>
                  <a:schemeClr val="accent1"/>
                </a:solidFill>
              </a:rPr>
              <a:t>=42</a:t>
            </a:r>
          </a:p>
        </p:txBody>
      </p:sp>
    </p:spTree>
    <p:extLst>
      <p:ext uri="{BB962C8B-B14F-4D97-AF65-F5344CB8AC3E}">
        <p14:creationId xmlns:p14="http://schemas.microsoft.com/office/powerpoint/2010/main" val="1602460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61" y="1941527"/>
            <a:ext cx="3867150" cy="9059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Random Forest (Precision= 50%)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9618E5-B537-764B-8B57-D5189140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4" y="517463"/>
            <a:ext cx="7197436" cy="285436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15F5E8-1D6F-6E49-8FF0-A0E04B0DE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4" y="3486170"/>
            <a:ext cx="6434299" cy="30893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0CD32A-EB69-DF40-ABFA-6C2FE4471F6F}"/>
              </a:ext>
            </a:extLst>
          </p:cNvPr>
          <p:cNvSpPr/>
          <p:nvPr/>
        </p:nvSpPr>
        <p:spPr>
          <a:xfrm>
            <a:off x="829461" y="3309119"/>
            <a:ext cx="2734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n_estimators</a:t>
            </a:r>
            <a:r>
              <a:rPr lang="en-US" b="1" dirty="0">
                <a:solidFill>
                  <a:schemeClr val="accent1"/>
                </a:solidFill>
              </a:rPr>
              <a:t> =100, </a:t>
            </a:r>
            <a:r>
              <a:rPr lang="en-US" b="1" dirty="0" err="1">
                <a:solidFill>
                  <a:schemeClr val="accent1"/>
                </a:solidFill>
              </a:rPr>
              <a:t>max_depth</a:t>
            </a:r>
            <a:r>
              <a:rPr lang="en-US" b="1" dirty="0">
                <a:solidFill>
                  <a:schemeClr val="accent1"/>
                </a:solidFill>
              </a:rPr>
              <a:t>=3, </a:t>
            </a:r>
            <a:r>
              <a:rPr lang="en-US" b="1" dirty="0" err="1">
                <a:solidFill>
                  <a:schemeClr val="accent1"/>
                </a:solidFill>
              </a:rPr>
              <a:t>random_state</a:t>
            </a:r>
            <a:r>
              <a:rPr lang="en-US" b="1" dirty="0">
                <a:solidFill>
                  <a:schemeClr val="accent1"/>
                </a:solidFill>
              </a:rPr>
              <a:t>=42</a:t>
            </a:r>
          </a:p>
        </p:txBody>
      </p:sp>
    </p:spTree>
    <p:extLst>
      <p:ext uri="{BB962C8B-B14F-4D97-AF65-F5344CB8AC3E}">
        <p14:creationId xmlns:p14="http://schemas.microsoft.com/office/powerpoint/2010/main" val="316953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61" y="1941527"/>
            <a:ext cx="3867150" cy="9059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Extra Tree </a:t>
            </a:r>
            <a:br>
              <a:rPr lang="en-US" sz="3200" dirty="0"/>
            </a:br>
            <a:r>
              <a:rPr lang="en-US" sz="3200" dirty="0"/>
              <a:t>(Precision= 47%)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BB408C-3EFD-0C46-974C-CBA6B23BA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8"/>
          <a:stretch/>
        </p:blipFill>
        <p:spPr>
          <a:xfrm>
            <a:off x="4382078" y="226126"/>
            <a:ext cx="6729267" cy="2623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8E747-75B2-FB46-B8DF-0D68421E2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90" y="3060700"/>
            <a:ext cx="6729267" cy="33312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C57C19-441A-D443-9F80-4CCC312FC0F2}"/>
              </a:ext>
            </a:extLst>
          </p:cNvPr>
          <p:cNvSpPr/>
          <p:nvPr/>
        </p:nvSpPr>
        <p:spPr>
          <a:xfrm>
            <a:off x="829461" y="3309119"/>
            <a:ext cx="2734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n_estimators</a:t>
            </a:r>
            <a:r>
              <a:rPr lang="en-US" b="1" dirty="0">
                <a:solidFill>
                  <a:schemeClr val="accent1"/>
                </a:solidFill>
              </a:rPr>
              <a:t> =100, </a:t>
            </a:r>
            <a:r>
              <a:rPr lang="en-US" b="1" dirty="0" err="1">
                <a:solidFill>
                  <a:schemeClr val="accent1"/>
                </a:solidFill>
              </a:rPr>
              <a:t>max_depth</a:t>
            </a:r>
            <a:r>
              <a:rPr lang="en-US" b="1" dirty="0">
                <a:solidFill>
                  <a:schemeClr val="accent1"/>
                </a:solidFill>
              </a:rPr>
              <a:t>=3, </a:t>
            </a:r>
            <a:r>
              <a:rPr lang="en-US" b="1" dirty="0" err="1">
                <a:solidFill>
                  <a:schemeClr val="accent1"/>
                </a:solidFill>
              </a:rPr>
              <a:t>random_state</a:t>
            </a:r>
            <a:r>
              <a:rPr lang="en-US" b="1" dirty="0">
                <a:solidFill>
                  <a:schemeClr val="accent1"/>
                </a:solidFill>
              </a:rPr>
              <a:t>=42</a:t>
            </a:r>
          </a:p>
        </p:txBody>
      </p:sp>
    </p:spTree>
    <p:extLst>
      <p:ext uri="{BB962C8B-B14F-4D97-AF65-F5344CB8AC3E}">
        <p14:creationId xmlns:p14="http://schemas.microsoft.com/office/powerpoint/2010/main" val="180001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61" y="1941527"/>
            <a:ext cx="3245629" cy="9059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Business Insights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F50D86-C8EF-B24A-B509-2A5F8CDF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90" y="62057"/>
            <a:ext cx="4380152" cy="210024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D65C12-C05B-D54A-B271-85183510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90" y="2252630"/>
            <a:ext cx="4380152" cy="210305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15BB67-B554-8748-A946-D84FBF6FC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090" y="4465953"/>
            <a:ext cx="4380152" cy="21683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4EBB69-C880-2C4F-A70D-D4A43085D74C}"/>
              </a:ext>
            </a:extLst>
          </p:cNvPr>
          <p:cNvSpPr/>
          <p:nvPr/>
        </p:nvSpPr>
        <p:spPr>
          <a:xfrm>
            <a:off x="4815068" y="243069"/>
            <a:ext cx="925975" cy="12732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868980-7D16-364B-B4B1-737F68A74C91}"/>
              </a:ext>
            </a:extLst>
          </p:cNvPr>
          <p:cNvSpPr/>
          <p:nvPr/>
        </p:nvSpPr>
        <p:spPr>
          <a:xfrm>
            <a:off x="4849678" y="2610383"/>
            <a:ext cx="925975" cy="12732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1B9EB5-F830-5546-95EC-A235D161EBFA}"/>
              </a:ext>
            </a:extLst>
          </p:cNvPr>
          <p:cNvSpPr/>
          <p:nvPr/>
        </p:nvSpPr>
        <p:spPr>
          <a:xfrm>
            <a:off x="4798877" y="4713436"/>
            <a:ext cx="925975" cy="12732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495FB4-2362-B64A-AAE0-BFD545FD872E}"/>
              </a:ext>
            </a:extLst>
          </p:cNvPr>
          <p:cNvSpPr/>
          <p:nvPr/>
        </p:nvSpPr>
        <p:spPr>
          <a:xfrm>
            <a:off x="4573928" y="570990"/>
            <a:ext cx="1167115" cy="14718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29A2E8-072C-634A-B511-3238CBE6E42B}"/>
              </a:ext>
            </a:extLst>
          </p:cNvPr>
          <p:cNvSpPr/>
          <p:nvPr/>
        </p:nvSpPr>
        <p:spPr>
          <a:xfrm>
            <a:off x="4573928" y="5041636"/>
            <a:ext cx="1167115" cy="14718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41356-FEE6-D449-948E-07F03BDE4DD9}"/>
              </a:ext>
            </a:extLst>
          </p:cNvPr>
          <p:cNvSpPr/>
          <p:nvPr/>
        </p:nvSpPr>
        <p:spPr>
          <a:xfrm>
            <a:off x="4612028" y="2791400"/>
            <a:ext cx="1167115" cy="147183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9E2522-6795-4B45-93A3-C40DD6C012A4}"/>
              </a:ext>
            </a:extLst>
          </p:cNvPr>
          <p:cNvSpPr/>
          <p:nvPr/>
        </p:nvSpPr>
        <p:spPr>
          <a:xfrm>
            <a:off x="4266120" y="1572729"/>
            <a:ext cx="1458732" cy="147183"/>
          </a:xfrm>
          <a:prstGeom prst="rect">
            <a:avLst/>
          </a:prstGeom>
          <a:noFill/>
          <a:ln w="28575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E77DC0-FAE2-F942-A19E-C1417B104655}"/>
              </a:ext>
            </a:extLst>
          </p:cNvPr>
          <p:cNvSpPr/>
          <p:nvPr/>
        </p:nvSpPr>
        <p:spPr>
          <a:xfrm>
            <a:off x="4313819" y="2942426"/>
            <a:ext cx="1458732" cy="147183"/>
          </a:xfrm>
          <a:prstGeom prst="rect">
            <a:avLst/>
          </a:prstGeom>
          <a:noFill/>
          <a:ln w="28575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C6D91-ECA9-6C45-A810-3FAE4758D5E2}"/>
              </a:ext>
            </a:extLst>
          </p:cNvPr>
          <p:cNvSpPr/>
          <p:nvPr/>
        </p:nvSpPr>
        <p:spPr>
          <a:xfrm>
            <a:off x="4281360" y="5199849"/>
            <a:ext cx="1458732" cy="147183"/>
          </a:xfrm>
          <a:prstGeom prst="rect">
            <a:avLst/>
          </a:prstGeom>
          <a:noFill/>
          <a:ln w="28575" cap="flat">
            <a:solidFill>
              <a:srgbClr val="FFFF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1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87" y="793172"/>
            <a:ext cx="11522308" cy="655621"/>
          </a:xfrm>
        </p:spPr>
        <p:txBody>
          <a:bodyPr>
            <a:normAutofit/>
          </a:bodyPr>
          <a:lstStyle/>
          <a:p>
            <a:pPr fontAlgn="base"/>
            <a:r>
              <a:rPr lang="en-MY" dirty="0"/>
              <a:t>Telco Customer Churn</a:t>
            </a:r>
            <a:r>
              <a:rPr lang="en-MY" sz="1600" dirty="0"/>
              <a:t>[IBM Sample Data Sets]</a:t>
            </a:r>
            <a:endParaRPr lang="en-MY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r>
              <a:rPr lang="en-MY" dirty="0"/>
              <a:t>Focused customer retention programs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55EDB0-8871-4816-A13E-C98134C84F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290" y="2373274"/>
            <a:ext cx="11271651" cy="2549580"/>
          </a:xfrm>
          <a:solidFill>
            <a:schemeClr val="accent5">
              <a:lumMod val="20000"/>
              <a:lumOff val="80000"/>
            </a:schemeClr>
          </a:solidFill>
        </p:spPr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30619958-B94F-4335-A31E-A7AF986ABD07}"/>
              </a:ext>
            </a:extLst>
          </p:cNvPr>
          <p:cNvSpPr txBox="1">
            <a:spLocks/>
          </p:cNvSpPr>
          <p:nvPr/>
        </p:nvSpPr>
        <p:spPr>
          <a:xfrm>
            <a:off x="1422399" y="2634397"/>
            <a:ext cx="10761663" cy="2237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1400" dirty="0">
                <a:solidFill>
                  <a:srgbClr val="002060"/>
                </a:solidFill>
              </a:rPr>
              <a:t>Customer churn is one of the most important metrics for a growing business to evaluate. </a:t>
            </a:r>
          </a:p>
          <a:p>
            <a:pPr fontAlgn="base"/>
            <a:r>
              <a:rPr lang="en-US" sz="1400" dirty="0">
                <a:solidFill>
                  <a:srgbClr val="002060"/>
                </a:solidFill>
              </a:rPr>
              <a:t>It's important because it </a:t>
            </a:r>
            <a:r>
              <a:rPr lang="en-US" sz="1400" u="sng" dirty="0">
                <a:solidFill>
                  <a:srgbClr val="002060"/>
                </a:solidFill>
              </a:rPr>
              <a:t>costs more </a:t>
            </a:r>
            <a:r>
              <a:rPr lang="en-US" sz="1400" dirty="0">
                <a:solidFill>
                  <a:srgbClr val="002060"/>
                </a:solidFill>
              </a:rPr>
              <a:t>to acquire new customers than it does to retain existing customers. </a:t>
            </a:r>
          </a:p>
          <a:p>
            <a:pPr fontAlgn="base"/>
            <a:r>
              <a:rPr lang="en-US" sz="1400" dirty="0">
                <a:solidFill>
                  <a:srgbClr val="002060"/>
                </a:solidFill>
              </a:rPr>
              <a:t>Objective: </a:t>
            </a:r>
          </a:p>
          <a:p>
            <a:pPr marL="400050" indent="-400050" fontAlgn="base">
              <a:buFont typeface="+mj-lt"/>
              <a:buAutoNum type="romanLcPeriod"/>
            </a:pPr>
            <a:r>
              <a:rPr lang="en-US" sz="1400" dirty="0">
                <a:solidFill>
                  <a:srgbClr val="002060"/>
                </a:solidFill>
              </a:rPr>
              <a:t>Perform EDA on the dataset to find out any valuable insights</a:t>
            </a:r>
          </a:p>
          <a:p>
            <a:pPr marL="400050" indent="-400050" fontAlgn="base">
              <a:buFont typeface="+mj-lt"/>
              <a:buAutoNum type="romanLcPeriod"/>
            </a:pPr>
            <a:r>
              <a:rPr lang="en-US" sz="1400" dirty="0">
                <a:solidFill>
                  <a:srgbClr val="002060"/>
                </a:solidFill>
              </a:rPr>
              <a:t>Predicting churn and find out the features that contributes to customer churn.</a:t>
            </a:r>
          </a:p>
          <a:p>
            <a:pPr fontAlgn="base"/>
            <a:r>
              <a:rPr lang="en-US" sz="1400" dirty="0">
                <a:solidFill>
                  <a:srgbClr val="002060"/>
                </a:solidFill>
              </a:rPr>
              <a:t>List of tools/technologies used in the project: </a:t>
            </a:r>
            <a:r>
              <a:rPr lang="en-US" sz="1400" i="1" dirty="0" err="1">
                <a:solidFill>
                  <a:srgbClr val="002060"/>
                </a:solidFill>
              </a:rPr>
              <a:t>Numpy</a:t>
            </a:r>
            <a:r>
              <a:rPr lang="en-US" sz="1400" i="1" dirty="0">
                <a:solidFill>
                  <a:srgbClr val="002060"/>
                </a:solidFill>
              </a:rPr>
              <a:t>, Pandas, Seaborn, Matplotlib, </a:t>
            </a:r>
            <a:r>
              <a:rPr lang="en-US" sz="1400" i="1" dirty="0" err="1">
                <a:solidFill>
                  <a:srgbClr val="002060"/>
                </a:solidFill>
              </a:rPr>
              <a:t>Scikit</a:t>
            </a:r>
            <a:r>
              <a:rPr lang="en-US" sz="1400" i="1" dirty="0">
                <a:solidFill>
                  <a:srgbClr val="002060"/>
                </a:solidFill>
              </a:rPr>
              <a:t>-Learn</a:t>
            </a:r>
          </a:p>
          <a:p>
            <a:pPr fontAlgn="base"/>
            <a:endParaRPr lang="en-MY" sz="1400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5589F3-09A7-4513-8B3B-4AB2B0271D92}"/>
              </a:ext>
            </a:extLst>
          </p:cNvPr>
          <p:cNvSpPr/>
          <p:nvPr/>
        </p:nvSpPr>
        <p:spPr>
          <a:xfrm>
            <a:off x="4217411" y="4865389"/>
            <a:ext cx="6344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b="1" dirty="0">
                <a:solidFill>
                  <a:schemeClr val="bg1"/>
                </a:solidFill>
              </a:rPr>
              <a:t>https://www.kaggle.com/blastchar/telco-customer-churn</a:t>
            </a:r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61" y="1941527"/>
            <a:ext cx="3245629" cy="9059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Contract Two Year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42963-3E1E-A24A-BBC7-0BA8E628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210" y="3134922"/>
            <a:ext cx="3577734" cy="31680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CCE10B-5090-144B-9EA5-3776F698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396" y="260930"/>
            <a:ext cx="3245629" cy="28739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C3AC5B-FB9C-D947-8887-D5BDDA516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601" y="260930"/>
            <a:ext cx="3245629" cy="287399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F5D841-ECCC-6C40-8C0D-504D28CA66BF}"/>
              </a:ext>
            </a:extLst>
          </p:cNvPr>
          <p:cNvCxnSpPr>
            <a:cxnSpLocks/>
          </p:cNvCxnSpPr>
          <p:nvPr/>
        </p:nvCxnSpPr>
        <p:spPr>
          <a:xfrm>
            <a:off x="5734050" y="2035947"/>
            <a:ext cx="0" cy="8115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461A25-B22B-604D-A983-B3963955FD95}"/>
              </a:ext>
            </a:extLst>
          </p:cNvPr>
          <p:cNvCxnSpPr>
            <a:cxnSpLocks/>
          </p:cNvCxnSpPr>
          <p:nvPr/>
        </p:nvCxnSpPr>
        <p:spPr>
          <a:xfrm>
            <a:off x="9174480" y="2035947"/>
            <a:ext cx="0" cy="8115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30F321-32C8-E147-BEE7-40D75CA5F2D9}"/>
              </a:ext>
            </a:extLst>
          </p:cNvPr>
          <p:cNvCxnSpPr>
            <a:cxnSpLocks/>
          </p:cNvCxnSpPr>
          <p:nvPr/>
        </p:nvCxnSpPr>
        <p:spPr>
          <a:xfrm>
            <a:off x="7848600" y="5132070"/>
            <a:ext cx="0" cy="8115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77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61" y="1941527"/>
            <a:ext cx="3245629" cy="9059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Internet Service Fiber Optic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91629C-8C02-544D-A556-B115D14E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443" y="860227"/>
            <a:ext cx="3582735" cy="2361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D3F53D-BAD1-1F4A-A9E2-C5C929F2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32" y="860228"/>
            <a:ext cx="3582735" cy="2361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782E5-5F06-CC4F-9B73-81450D19D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262" y="3395442"/>
            <a:ext cx="3447393" cy="30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1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61" y="1941527"/>
            <a:ext cx="3475171" cy="9059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Payment Method</a:t>
            </a:r>
            <a:br>
              <a:rPr lang="en-US" sz="3200" dirty="0"/>
            </a:br>
            <a:r>
              <a:rPr lang="en-US" sz="3200" dirty="0"/>
              <a:t>Electronic Check</a:t>
            </a:r>
            <a:endParaRPr lang="ru-R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CE98D904-670C-384D-BA3D-3A512605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32" y="0"/>
            <a:ext cx="3475171" cy="3215429"/>
          </a:xfrm>
          <a:prstGeom prst="rect">
            <a:avLst/>
          </a:prstGeom>
        </p:spPr>
      </p:pic>
      <p:pic>
        <p:nvPicPr>
          <p:cNvPr id="12" name="Picture 11" descr="A picture containing knife&#10;&#10;Description automatically generated">
            <a:extLst>
              <a:ext uri="{FF2B5EF4-FFF2-40B4-BE49-F238E27FC236}">
                <a16:creationId xmlns:a16="http://schemas.microsoft.com/office/drawing/2014/main" id="{04683D05-A704-7845-BAF0-3EBE6419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677" y="3215429"/>
            <a:ext cx="3879948" cy="358995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536F48-1319-104B-8675-F87522F5D579}"/>
              </a:ext>
            </a:extLst>
          </p:cNvPr>
          <p:cNvCxnSpPr>
            <a:cxnSpLocks/>
          </p:cNvCxnSpPr>
          <p:nvPr/>
        </p:nvCxnSpPr>
        <p:spPr>
          <a:xfrm>
            <a:off x="6408420" y="0"/>
            <a:ext cx="0" cy="8115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9890B3-91B3-A04C-BC0A-CE727802BFD1}"/>
              </a:ext>
            </a:extLst>
          </p:cNvPr>
          <p:cNvCxnSpPr>
            <a:cxnSpLocks/>
          </p:cNvCxnSpPr>
          <p:nvPr/>
        </p:nvCxnSpPr>
        <p:spPr>
          <a:xfrm>
            <a:off x="7814760" y="3337560"/>
            <a:ext cx="0" cy="8115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implement, knife&#10;&#10;Description automatically generated">
            <a:extLst>
              <a:ext uri="{FF2B5EF4-FFF2-40B4-BE49-F238E27FC236}">
                <a16:creationId xmlns:a16="http://schemas.microsoft.com/office/drawing/2014/main" id="{18FEE8A8-6FAA-7B4E-9221-936CD71E7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803" y="0"/>
            <a:ext cx="3475171" cy="321542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CD90AD-3E5C-8D49-A175-77E2E27CEF26}"/>
              </a:ext>
            </a:extLst>
          </p:cNvPr>
          <p:cNvCxnSpPr>
            <a:cxnSpLocks/>
          </p:cNvCxnSpPr>
          <p:nvPr/>
        </p:nvCxnSpPr>
        <p:spPr>
          <a:xfrm>
            <a:off x="9818370" y="0"/>
            <a:ext cx="0" cy="8115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740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pic>
        <p:nvPicPr>
          <p:cNvPr id="1032" name="Picture 8" descr="qna video | Tumblr">
            <a:extLst>
              <a:ext uri="{FF2B5EF4-FFF2-40B4-BE49-F238E27FC236}">
                <a16:creationId xmlns:a16="http://schemas.microsoft.com/office/drawing/2014/main" id="{AFD7C9EA-0451-4087-A2CF-C997A08E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38" y="1460733"/>
            <a:ext cx="3936534" cy="393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17" y="495794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Tung Fu Wei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018-9560388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tungfw@gmail.com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15C220-0D06-41D5-9AAD-7F0FAE17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90" y="1989521"/>
            <a:ext cx="1867282" cy="18656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831850"/>
            <a:ext cx="4503295" cy="782638"/>
          </a:xfrm>
        </p:spPr>
        <p:txBody>
          <a:bodyPr>
            <a:noAutofit/>
          </a:bodyPr>
          <a:lstStyle/>
          <a:p>
            <a:r>
              <a:rPr lang="en-US" dirty="0"/>
              <a:t>Data Overview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Target Label &amp;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Customers who left within the last month – the column is called Churn</a:t>
            </a:r>
          </a:p>
          <a:p>
            <a:r>
              <a:rPr lang="en-US" dirty="0">
                <a:latin typeface="+mj-lt"/>
              </a:rPr>
              <a:t>Services that each customer has signed up for – phone, multiple lines, internet, online security, online backup, device protection, tech support, and streaming TV and movies</a:t>
            </a:r>
          </a:p>
          <a:p>
            <a:r>
              <a:rPr lang="en-US" dirty="0">
                <a:latin typeface="+mj-lt"/>
              </a:rPr>
              <a:t>Customer account information – how long they’ve been a customer, contract, payment method, paperless billing, monthly charges, and total charges</a:t>
            </a:r>
          </a:p>
          <a:p>
            <a:r>
              <a:rPr lang="en-US" dirty="0">
                <a:latin typeface="+mj-lt"/>
              </a:rPr>
              <a:t>Demographic info about customers – gender, age range, and if they have partners and dependents</a:t>
            </a:r>
            <a:endParaRPr lang="ru-RU" sz="1600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Data Wrangling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4" y="2240429"/>
            <a:ext cx="7176439" cy="1470959"/>
          </a:xfrm>
        </p:spPr>
        <p:txBody>
          <a:bodyPr/>
          <a:lstStyle/>
          <a:p>
            <a:r>
              <a:rPr lang="en-US" dirty="0"/>
              <a:t>Handle missing data</a:t>
            </a:r>
          </a:p>
          <a:p>
            <a:r>
              <a:rPr lang="en-US" dirty="0"/>
              <a:t>Converting to float type(</a:t>
            </a:r>
            <a:r>
              <a:rPr lang="en-US" dirty="0" err="1"/>
              <a:t>TotalCharges</a:t>
            </a:r>
            <a:r>
              <a:rPr lang="en-US" dirty="0"/>
              <a:t>)</a:t>
            </a:r>
          </a:p>
          <a:p>
            <a:r>
              <a:rPr lang="en-US" dirty="0"/>
              <a:t>Drop unused columns(</a:t>
            </a:r>
            <a:r>
              <a:rPr lang="en-US" dirty="0" err="1"/>
              <a:t>customerID</a:t>
            </a:r>
            <a:r>
              <a:rPr lang="en-US" dirty="0"/>
              <a:t>)</a:t>
            </a:r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86055" y="1497963"/>
            <a:ext cx="6421408" cy="3438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52FC58-D4C5-5745-B4A0-458D31E6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58761"/>
            <a:ext cx="2728401" cy="3318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ACEF41-8929-694B-8DED-A30E2DF5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42" y="3465296"/>
            <a:ext cx="3035713" cy="3318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11D055-8C03-9D43-9733-59D3B6F7F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396" y="3461372"/>
            <a:ext cx="1988404" cy="3311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(1)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857621"/>
            <a:ext cx="10515599" cy="701675"/>
          </a:xfrm>
        </p:spPr>
        <p:txBody>
          <a:bodyPr/>
          <a:lstStyle/>
          <a:p>
            <a:r>
              <a:rPr lang="en-US" dirty="0"/>
              <a:t>Target Label: Churn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536" y="2483343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Churn Distribution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632210" y="2483343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Churn vs Revenue Lost (%)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B0151D-826D-B94E-9E84-1DBB691B5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823" b="5783"/>
          <a:stretch/>
        </p:blipFill>
        <p:spPr>
          <a:xfrm>
            <a:off x="1845776" y="5538107"/>
            <a:ext cx="3476656" cy="939800"/>
          </a:xfrm>
          <a:prstGeom prst="rect">
            <a:avLst/>
          </a:prstGeom>
        </p:spPr>
      </p:pic>
      <p:pic>
        <p:nvPicPr>
          <p:cNvPr id="14" name="Picture 13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C989EB26-5C02-0641-9741-5BFCAD5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85"/>
          <a:stretch/>
        </p:blipFill>
        <p:spPr>
          <a:xfrm>
            <a:off x="6547893" y="5393426"/>
            <a:ext cx="4183650" cy="108448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86CBF7-59A0-8D41-BEC5-B82FFF2EC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280" y="2919891"/>
            <a:ext cx="3860449" cy="2536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375CE2-7DC2-5B4B-A121-17D238CF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79" y="3030094"/>
            <a:ext cx="5923791" cy="22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(2)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857621"/>
            <a:ext cx="10515599" cy="701675"/>
          </a:xfrm>
        </p:spPr>
        <p:txBody>
          <a:bodyPr/>
          <a:lstStyle/>
          <a:p>
            <a:r>
              <a:rPr lang="en-US" dirty="0"/>
              <a:t>Features: Categorical Features (</a:t>
            </a:r>
            <a:r>
              <a:rPr lang="en-MY" dirty="0"/>
              <a:t>not significant)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189" y="2390524"/>
            <a:ext cx="1469536" cy="587877"/>
          </a:xfrm>
        </p:spPr>
        <p:txBody>
          <a:bodyPr>
            <a:noAutofit/>
          </a:bodyPr>
          <a:lstStyle/>
          <a:p>
            <a:r>
              <a:rPr lang="en-US" dirty="0"/>
              <a:t>Gender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37139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92C140-9DF4-4688-82FA-48E07879FCC9}"/>
              </a:ext>
            </a:extLst>
          </p:cNvPr>
          <p:cNvSpPr txBox="1">
            <a:spLocks/>
          </p:cNvSpPr>
          <p:nvPr/>
        </p:nvSpPr>
        <p:spPr>
          <a:xfrm>
            <a:off x="3137263" y="2428489"/>
            <a:ext cx="2397614" cy="476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Streaming TV</a:t>
            </a:r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E1B5744-4BD5-40A7-A63C-98C4908109D8}"/>
              </a:ext>
            </a:extLst>
          </p:cNvPr>
          <p:cNvSpPr txBox="1">
            <a:spLocks/>
          </p:cNvSpPr>
          <p:nvPr/>
        </p:nvSpPr>
        <p:spPr>
          <a:xfrm>
            <a:off x="5752756" y="2428489"/>
            <a:ext cx="2750530" cy="5878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Streaming Movie</a:t>
            </a:r>
            <a:endParaRPr lang="ru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CFFD161-6870-4296-8C98-C4019540709E}"/>
              </a:ext>
            </a:extLst>
          </p:cNvPr>
          <p:cNvSpPr txBox="1">
            <a:spLocks/>
          </p:cNvSpPr>
          <p:nvPr/>
        </p:nvSpPr>
        <p:spPr>
          <a:xfrm>
            <a:off x="8846260" y="2438080"/>
            <a:ext cx="2397614" cy="587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Lines</a:t>
            </a:r>
            <a:endParaRPr lang="ru-R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A1549A-BDAF-1643-B114-899A2B265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6" y="2847198"/>
            <a:ext cx="2699977" cy="257353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DD03B-E7BD-1240-AD66-576C50C0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240" y="2834859"/>
            <a:ext cx="2573655" cy="294132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D13568-422D-1640-91CB-71E9F901D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263" y="3016366"/>
            <a:ext cx="2380463" cy="2797778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0951AB-4B69-CE44-8481-6CBCCDB53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076" y="2864096"/>
            <a:ext cx="2680579" cy="31722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F4EB30-C523-2740-B86D-98DA2FBC6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31" y="5723682"/>
            <a:ext cx="1375055" cy="5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(3)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857621"/>
            <a:ext cx="10515599" cy="701675"/>
          </a:xfrm>
        </p:spPr>
        <p:txBody>
          <a:bodyPr/>
          <a:lstStyle/>
          <a:p>
            <a:r>
              <a:rPr lang="en-US" dirty="0"/>
              <a:t>Features: Categorical Features (</a:t>
            </a:r>
            <a:r>
              <a:rPr lang="en-MY" dirty="0"/>
              <a:t>significant)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4946" y="2442437"/>
            <a:ext cx="2378564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Senior Citizen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668492" y="2397186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Dependents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87A20D9-7D50-4D6B-8109-98ADCD852521}"/>
              </a:ext>
            </a:extLst>
          </p:cNvPr>
          <p:cNvSpPr txBox="1">
            <a:spLocks/>
          </p:cNvSpPr>
          <p:nvPr/>
        </p:nvSpPr>
        <p:spPr>
          <a:xfrm>
            <a:off x="3058160" y="8045450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69AE9C1-20E5-4512-81DF-E15BD5CAAB1D}"/>
              </a:ext>
            </a:extLst>
          </p:cNvPr>
          <p:cNvSpPr txBox="1">
            <a:spLocks/>
          </p:cNvSpPr>
          <p:nvPr/>
        </p:nvSpPr>
        <p:spPr>
          <a:xfrm>
            <a:off x="5313030" y="2442437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Partner</a:t>
            </a:r>
            <a:endParaRPr lang="ru-R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3151C91-45B9-7043-A4E5-3DAD4419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1" y="5723682"/>
            <a:ext cx="1375055" cy="5920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C90477-2587-F541-910E-C4D1260DE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60" y="2848467"/>
            <a:ext cx="8382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64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(4)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857621"/>
            <a:ext cx="10515599" cy="701675"/>
          </a:xfrm>
        </p:spPr>
        <p:txBody>
          <a:bodyPr/>
          <a:lstStyle/>
          <a:p>
            <a:r>
              <a:rPr lang="en-US" dirty="0"/>
              <a:t>Features: Categorical Features (</a:t>
            </a:r>
            <a:r>
              <a:rPr lang="en-MY" dirty="0"/>
              <a:t>significant)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4D57ADA-96F3-4033-8C11-8A9EAA7578CC}"/>
              </a:ext>
            </a:extLst>
          </p:cNvPr>
          <p:cNvSpPr txBox="1">
            <a:spLocks/>
          </p:cNvSpPr>
          <p:nvPr/>
        </p:nvSpPr>
        <p:spPr>
          <a:xfrm>
            <a:off x="3823480" y="2598557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Internet Service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87A20D9-7D50-4D6B-8109-98ADCD852521}"/>
              </a:ext>
            </a:extLst>
          </p:cNvPr>
          <p:cNvSpPr txBox="1">
            <a:spLocks/>
          </p:cNvSpPr>
          <p:nvPr/>
        </p:nvSpPr>
        <p:spPr>
          <a:xfrm>
            <a:off x="3058160" y="8045450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5018E87-EA43-451A-AF84-4DD37E7FCA34}"/>
              </a:ext>
            </a:extLst>
          </p:cNvPr>
          <p:cNvSpPr txBox="1">
            <a:spLocks/>
          </p:cNvSpPr>
          <p:nvPr/>
        </p:nvSpPr>
        <p:spPr>
          <a:xfrm>
            <a:off x="6231681" y="2610097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Phone Service</a:t>
            </a:r>
            <a:endParaRPr lang="ru-R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B4582DB-17B6-AD49-B1B3-987810278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1" y="5723682"/>
            <a:ext cx="1375055" cy="5920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DCDA16-3929-474A-A09D-DB0979353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44" y="3118098"/>
            <a:ext cx="2656731" cy="2302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5E98764-2802-1740-91E0-65F273CF3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948" y="3143736"/>
            <a:ext cx="2636162" cy="26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(5)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1857621"/>
            <a:ext cx="10515599" cy="701675"/>
          </a:xfrm>
        </p:spPr>
        <p:txBody>
          <a:bodyPr/>
          <a:lstStyle/>
          <a:p>
            <a:r>
              <a:rPr lang="en-US" dirty="0"/>
              <a:t>Features: Categorical Features (</a:t>
            </a:r>
            <a:r>
              <a:rPr lang="en-MY" dirty="0"/>
              <a:t>significant)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87A20D9-7D50-4D6B-8109-98ADCD852521}"/>
              </a:ext>
            </a:extLst>
          </p:cNvPr>
          <p:cNvSpPr txBox="1">
            <a:spLocks/>
          </p:cNvSpPr>
          <p:nvPr/>
        </p:nvSpPr>
        <p:spPr>
          <a:xfrm>
            <a:off x="3058160" y="8045450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6895CA8-DB11-41BD-83B5-37AD137B7F1E}"/>
              </a:ext>
            </a:extLst>
          </p:cNvPr>
          <p:cNvSpPr txBox="1">
            <a:spLocks/>
          </p:cNvSpPr>
          <p:nvPr/>
        </p:nvSpPr>
        <p:spPr>
          <a:xfrm>
            <a:off x="3892348" y="2732389"/>
            <a:ext cx="1943015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Online Backup</a:t>
            </a:r>
            <a:endParaRPr lang="ru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28472B1-B62A-433A-AF60-C1B6D72C161A}"/>
              </a:ext>
            </a:extLst>
          </p:cNvPr>
          <p:cNvSpPr txBox="1">
            <a:spLocks/>
          </p:cNvSpPr>
          <p:nvPr/>
        </p:nvSpPr>
        <p:spPr>
          <a:xfrm>
            <a:off x="8201518" y="2783385"/>
            <a:ext cx="190354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Tech Support</a:t>
            </a:r>
            <a:endParaRPr lang="ru-RU" sz="1900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5FAA4DA-2370-44FF-91A9-E8DADFBB288D}"/>
              </a:ext>
            </a:extLst>
          </p:cNvPr>
          <p:cNvSpPr txBox="1">
            <a:spLocks/>
          </p:cNvSpPr>
          <p:nvPr/>
        </p:nvSpPr>
        <p:spPr>
          <a:xfrm>
            <a:off x="6046933" y="2504409"/>
            <a:ext cx="215458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Device Protection</a:t>
            </a:r>
            <a:endParaRPr lang="ru-RU" sz="1900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69E7444-A399-4019-8F28-69730030DEC2}"/>
              </a:ext>
            </a:extLst>
          </p:cNvPr>
          <p:cNvSpPr txBox="1">
            <a:spLocks/>
          </p:cNvSpPr>
          <p:nvPr/>
        </p:nvSpPr>
        <p:spPr>
          <a:xfrm>
            <a:off x="1683053" y="2718143"/>
            <a:ext cx="1943015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Online Security</a:t>
            </a:r>
            <a:endParaRPr lang="ru-R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B4582DB-17B6-AD49-B1B3-987810278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1" y="5723682"/>
            <a:ext cx="1375055" cy="592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5A16D3-7853-9241-ADF4-B87691A2A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62" y="3179773"/>
            <a:ext cx="2183114" cy="25439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8F07A3-CA1C-9549-800C-A54508181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52"/>
          <a:stretch/>
        </p:blipFill>
        <p:spPr>
          <a:xfrm>
            <a:off x="3626069" y="3179772"/>
            <a:ext cx="6478992" cy="25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7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fb0879af-3eba-417a-a55a-ffe6dcd6ca77"/>
    <ds:schemaRef ds:uri="http://schemas.microsoft.com/office/2006/metadata/properties"/>
    <ds:schemaRef ds:uri="http://www.w3.org/XML/1998/namespace"/>
    <ds:schemaRef ds:uri="http://schemas.microsoft.com/sharepoint/v3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dc4bcd6-49db-4c07-9060-8acfc67cef9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tf55923798</Template>
  <TotalTime>0</TotalTime>
  <Words>679</Words>
  <Application>Microsoft Macintosh PowerPoint</Application>
  <PresentationFormat>Widescreen</PresentationFormat>
  <Paragraphs>179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Office Theme</vt:lpstr>
      <vt:lpstr>TELCO CUSTOMER CHURN</vt:lpstr>
      <vt:lpstr>Telco Customer Churn[IBM Sample Data Sets]</vt:lpstr>
      <vt:lpstr>Data Overview</vt:lpstr>
      <vt:lpstr>Data Wrangling</vt:lpstr>
      <vt:lpstr>Exploratory Data Analysis (1)</vt:lpstr>
      <vt:lpstr>Exploratory Data Analysis (2)</vt:lpstr>
      <vt:lpstr>Exploratory Data Analysis (3)</vt:lpstr>
      <vt:lpstr>Exploratory Data Analysis (4)</vt:lpstr>
      <vt:lpstr>Exploratory Data Analysis (5)</vt:lpstr>
      <vt:lpstr>Exploratory Data Analysis (6)</vt:lpstr>
      <vt:lpstr>Exploratory Data Analysis(7)</vt:lpstr>
      <vt:lpstr>Exploratory Data Analysis(8)</vt:lpstr>
      <vt:lpstr>Data Preprocessing</vt:lpstr>
      <vt:lpstr>Imbalanced Dataset</vt:lpstr>
      <vt:lpstr>Comparison between Algorithm</vt:lpstr>
      <vt:lpstr>XGBoost (Precision = 59%)</vt:lpstr>
      <vt:lpstr>Random Forest (Precision= 50%)</vt:lpstr>
      <vt:lpstr>Extra Tree  (Precision= 47%)</vt:lpstr>
      <vt:lpstr>Business Insights</vt:lpstr>
      <vt:lpstr>Contract Two Year</vt:lpstr>
      <vt:lpstr>Internet Service Fiber Optic</vt:lpstr>
      <vt:lpstr>Payment Method Electronic Check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2020-07-17T06:28:52Z</dcterms:created>
  <dcterms:modified xsi:type="dcterms:W3CDTF">2020-07-18T02:54:51Z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